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6" r:id="rId11"/>
    <p:sldId id="278" r:id="rId12"/>
    <p:sldId id="279" r:id="rId13"/>
  </p:sldIdLst>
  <p:sldSz cx="6858000" cy="9906000" type="A4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omfortaa" panose="020B0604020202020204" charset="0"/>
      <p:regular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62" userDrawn="1">
          <p15:clr>
            <a:srgbClr val="A4A3A4"/>
          </p15:clr>
        </p15:guide>
        <p15:guide id="2" pos="2886" userDrawn="1">
          <p15:clr>
            <a:srgbClr val="A4A3A4"/>
          </p15:clr>
        </p15:guide>
        <p15:guide id="3" orient="horz" pos="1056" userDrawn="1">
          <p15:clr>
            <a:srgbClr val="A4A3A4"/>
          </p15:clr>
        </p15:guide>
        <p15:guide id="4" pos="3952" userDrawn="1">
          <p15:clr>
            <a:srgbClr val="A4A3A4"/>
          </p15:clr>
        </p15:guide>
        <p15:guide id="5" orient="horz" pos="14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0EA"/>
    <a:srgbClr val="FAD2C8"/>
    <a:srgbClr val="FFCC60"/>
    <a:srgbClr val="56D1CE"/>
    <a:srgbClr val="5F46CE"/>
    <a:srgbClr val="FA5792"/>
    <a:srgbClr val="E6E6E6"/>
    <a:srgbClr val="71626C"/>
    <a:srgbClr val="0EA1D7"/>
    <a:srgbClr val="194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 autoAdjust="0"/>
  </p:normalViewPr>
  <p:slideViewPr>
    <p:cSldViewPr snapToGrid="0" showGuides="1">
      <p:cViewPr varScale="1">
        <p:scale>
          <a:sx n="77" d="100"/>
          <a:sy n="77" d="100"/>
        </p:scale>
        <p:origin x="3048" y="96"/>
      </p:cViewPr>
      <p:guideLst>
        <p:guide orient="horz" pos="4662"/>
        <p:guide pos="2886"/>
        <p:guide orient="horz" pos="1056"/>
        <p:guide pos="3952"/>
        <p:guide orient="horz" pos="14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88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1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38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9B5E177D-1A81-45E1-99CC-BEA35B9F0088}"/>
              </a:ext>
            </a:extLst>
          </p:cNvPr>
          <p:cNvSpPr/>
          <p:nvPr userDrawn="1"/>
        </p:nvSpPr>
        <p:spPr>
          <a:xfrm rot="10442739">
            <a:off x="3792404" y="-232957"/>
            <a:ext cx="3101483" cy="1249951"/>
          </a:xfrm>
          <a:custGeom>
            <a:avLst/>
            <a:gdLst>
              <a:gd name="connsiteX0" fmla="*/ 3448515 w 3607169"/>
              <a:gd name="connsiteY0" fmla="*/ 1453751 h 1453751"/>
              <a:gd name="connsiteX1" fmla="*/ 0 w 3607169"/>
              <a:gd name="connsiteY1" fmla="*/ 1094075 h 1453751"/>
              <a:gd name="connsiteX2" fmla="*/ 112615 w 3607169"/>
              <a:gd name="connsiteY2" fmla="*/ 14337 h 1453751"/>
              <a:gd name="connsiteX3" fmla="*/ 260464 w 3607169"/>
              <a:gd name="connsiteY3" fmla="*/ 6903 h 1453751"/>
              <a:gd name="connsiteX4" fmla="*/ 1877724 w 3607169"/>
              <a:gd name="connsiteY4" fmla="*/ 51258 h 1453751"/>
              <a:gd name="connsiteX5" fmla="*/ 3488160 w 3607169"/>
              <a:gd name="connsiteY5" fmla="*/ 706351 h 1453751"/>
              <a:gd name="connsiteX6" fmla="*/ 3467368 w 3607169"/>
              <a:gd name="connsiteY6" fmla="*/ 1428936 h 14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7169" h="1453751">
                <a:moveTo>
                  <a:pt x="3448515" y="1453751"/>
                </a:moveTo>
                <a:lnTo>
                  <a:pt x="0" y="1094075"/>
                </a:lnTo>
                <a:lnTo>
                  <a:pt x="112615" y="14337"/>
                </a:lnTo>
                <a:lnTo>
                  <a:pt x="260464" y="6903"/>
                </a:lnTo>
                <a:cubicBezTo>
                  <a:pt x="856416" y="-11863"/>
                  <a:pt x="1495586" y="9178"/>
                  <a:pt x="1877724" y="51258"/>
                </a:cubicBezTo>
                <a:cubicBezTo>
                  <a:pt x="2641999" y="135419"/>
                  <a:pt x="3219755" y="324214"/>
                  <a:pt x="3488160" y="706351"/>
                </a:cubicBezTo>
                <a:cubicBezTo>
                  <a:pt x="3689464" y="992954"/>
                  <a:pt x="3602886" y="1234775"/>
                  <a:pt x="3467368" y="1428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71F0844A-3A6F-4F21-A33F-BF1C22FBE631}"/>
              </a:ext>
            </a:extLst>
          </p:cNvPr>
          <p:cNvSpPr/>
          <p:nvPr userDrawn="1"/>
        </p:nvSpPr>
        <p:spPr>
          <a:xfrm>
            <a:off x="5999322" y="7732867"/>
            <a:ext cx="858677" cy="2173134"/>
          </a:xfrm>
          <a:custGeom>
            <a:avLst/>
            <a:gdLst>
              <a:gd name="connsiteX0" fmla="*/ 1120246 w 1120246"/>
              <a:gd name="connsiteY0" fmla="*/ 0 h 2835111"/>
              <a:gd name="connsiteX1" fmla="*/ 1120246 w 1120246"/>
              <a:gd name="connsiteY1" fmla="*/ 2835111 h 2835111"/>
              <a:gd name="connsiteX2" fmla="*/ 699853 w 1120246"/>
              <a:gd name="connsiteY2" fmla="*/ 2835111 h 2835111"/>
              <a:gd name="connsiteX3" fmla="*/ 669887 w 1120246"/>
              <a:gd name="connsiteY3" fmla="*/ 2817158 h 2835111"/>
              <a:gd name="connsiteX4" fmla="*/ 0 w 1120246"/>
              <a:gd name="connsiteY4" fmla="*/ 1519889 h 2835111"/>
              <a:gd name="connsiteX5" fmla="*/ 1117713 w 1120246"/>
              <a:gd name="connsiteY5" fmla="*/ 652 h 283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246" h="2835111">
                <a:moveTo>
                  <a:pt x="1120246" y="0"/>
                </a:moveTo>
                <a:lnTo>
                  <a:pt x="1120246" y="2835111"/>
                </a:lnTo>
                <a:lnTo>
                  <a:pt x="699853" y="2835111"/>
                </a:lnTo>
                <a:lnTo>
                  <a:pt x="669887" y="2817158"/>
                </a:lnTo>
                <a:cubicBezTo>
                  <a:pt x="264469" y="2528852"/>
                  <a:pt x="0" y="2055256"/>
                  <a:pt x="0" y="1519889"/>
                </a:cubicBezTo>
                <a:cubicBezTo>
                  <a:pt x="0" y="806067"/>
                  <a:pt x="470167" y="202059"/>
                  <a:pt x="1117713" y="652"/>
                </a:cubicBezTo>
                <a:close/>
              </a:path>
            </a:pathLst>
          </a:cu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B3A30559-8287-48BE-A5D1-DBB56BC715F0}"/>
              </a:ext>
            </a:extLst>
          </p:cNvPr>
          <p:cNvSpPr/>
          <p:nvPr userDrawn="1"/>
        </p:nvSpPr>
        <p:spPr>
          <a:xfrm>
            <a:off x="4434301" y="8723092"/>
            <a:ext cx="2243693" cy="1210382"/>
          </a:xfrm>
          <a:custGeom>
            <a:avLst/>
            <a:gdLst>
              <a:gd name="connsiteX0" fmla="*/ 1590755 w 3181510"/>
              <a:gd name="connsiteY0" fmla="*/ 0 h 1716296"/>
              <a:gd name="connsiteX1" fmla="*/ 3181510 w 3181510"/>
              <a:gd name="connsiteY1" fmla="*/ 1590755 h 1716296"/>
              <a:gd name="connsiteX2" fmla="*/ 3168855 w 3181510"/>
              <a:gd name="connsiteY2" fmla="*/ 1716296 h 1716296"/>
              <a:gd name="connsiteX3" fmla="*/ 12656 w 3181510"/>
              <a:gd name="connsiteY3" fmla="*/ 1716296 h 1716296"/>
              <a:gd name="connsiteX4" fmla="*/ 0 w 3181510"/>
              <a:gd name="connsiteY4" fmla="*/ 1590755 h 1716296"/>
              <a:gd name="connsiteX5" fmla="*/ 1590755 w 3181510"/>
              <a:gd name="connsiteY5" fmla="*/ 0 h 171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510" h="1716296">
                <a:moveTo>
                  <a:pt x="1590755" y="0"/>
                </a:moveTo>
                <a:cubicBezTo>
                  <a:pt x="2469305" y="0"/>
                  <a:pt x="3181510" y="712205"/>
                  <a:pt x="3181510" y="1590755"/>
                </a:cubicBezTo>
                <a:lnTo>
                  <a:pt x="3168855" y="1716296"/>
                </a:lnTo>
                <a:lnTo>
                  <a:pt x="12656" y="1716296"/>
                </a:lnTo>
                <a:lnTo>
                  <a:pt x="0" y="1590755"/>
                </a:lnTo>
                <a:cubicBezTo>
                  <a:pt x="0" y="712205"/>
                  <a:pt x="712205" y="0"/>
                  <a:pt x="1590755" y="0"/>
                </a:cubicBezTo>
                <a:close/>
              </a:path>
            </a:pathLst>
          </a:cu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BF1FB493-57E9-4683-BE92-596669775F7B}"/>
              </a:ext>
            </a:extLst>
          </p:cNvPr>
          <p:cNvSpPr/>
          <p:nvPr userDrawn="1"/>
        </p:nvSpPr>
        <p:spPr>
          <a:xfrm>
            <a:off x="0" y="-32715"/>
            <a:ext cx="3106455" cy="978105"/>
          </a:xfrm>
          <a:custGeom>
            <a:avLst/>
            <a:gdLst>
              <a:gd name="connsiteX0" fmla="*/ 0 w 3913088"/>
              <a:gd name="connsiteY0" fmla="*/ 0 h 1171597"/>
              <a:gd name="connsiteX1" fmla="*/ 3864475 w 3913088"/>
              <a:gd name="connsiteY1" fmla="*/ 0 h 1171597"/>
              <a:gd name="connsiteX2" fmla="*/ 3871847 w 3913088"/>
              <a:gd name="connsiteY2" fmla="*/ 13229 h 1171597"/>
              <a:gd name="connsiteX3" fmla="*/ 3630306 w 3913088"/>
              <a:gd name="connsiteY3" fmla="*/ 774425 h 1171597"/>
              <a:gd name="connsiteX4" fmla="*/ 2661314 w 3913088"/>
              <a:gd name="connsiteY4" fmla="*/ 1170210 h 1171597"/>
              <a:gd name="connsiteX5" fmla="*/ 1624085 w 3913088"/>
              <a:gd name="connsiteY5" fmla="*/ 897255 h 1171597"/>
              <a:gd name="connsiteX6" fmla="*/ 791571 w 3913088"/>
              <a:gd name="connsiteY6" fmla="*/ 678891 h 1171597"/>
              <a:gd name="connsiteX7" fmla="*/ 21619 w 3913088"/>
              <a:gd name="connsiteY7" fmla="*/ 749862 h 1171597"/>
              <a:gd name="connsiteX8" fmla="*/ 0 w 3913088"/>
              <a:gd name="connsiteY8" fmla="*/ 747959 h 1171597"/>
              <a:gd name="connsiteX0" fmla="*/ 0 w 3913088"/>
              <a:gd name="connsiteY0" fmla="*/ 0 h 1171597"/>
              <a:gd name="connsiteX1" fmla="*/ 3864475 w 3913088"/>
              <a:gd name="connsiteY1" fmla="*/ 0 h 1171597"/>
              <a:gd name="connsiteX2" fmla="*/ 3871847 w 3913088"/>
              <a:gd name="connsiteY2" fmla="*/ 13229 h 1171597"/>
              <a:gd name="connsiteX3" fmla="*/ 3630306 w 3913088"/>
              <a:gd name="connsiteY3" fmla="*/ 774425 h 1171597"/>
              <a:gd name="connsiteX4" fmla="*/ 2661314 w 3913088"/>
              <a:gd name="connsiteY4" fmla="*/ 1170210 h 1171597"/>
              <a:gd name="connsiteX5" fmla="*/ 1624085 w 3913088"/>
              <a:gd name="connsiteY5" fmla="*/ 897255 h 1171597"/>
              <a:gd name="connsiteX6" fmla="*/ 791571 w 3913088"/>
              <a:gd name="connsiteY6" fmla="*/ 678891 h 1171597"/>
              <a:gd name="connsiteX7" fmla="*/ 21619 w 3913088"/>
              <a:gd name="connsiteY7" fmla="*/ 749862 h 1171597"/>
              <a:gd name="connsiteX8" fmla="*/ 0 w 3913088"/>
              <a:gd name="connsiteY8" fmla="*/ 747959 h 1171597"/>
              <a:gd name="connsiteX9" fmla="*/ 0 w 3913088"/>
              <a:gd name="connsiteY9" fmla="*/ 0 h 1171597"/>
              <a:gd name="connsiteX0" fmla="*/ 0 w 3916824"/>
              <a:gd name="connsiteY0" fmla="*/ 0 h 1231503"/>
              <a:gd name="connsiteX1" fmla="*/ 3864475 w 3916824"/>
              <a:gd name="connsiteY1" fmla="*/ 0 h 1231503"/>
              <a:gd name="connsiteX2" fmla="*/ 3871847 w 3916824"/>
              <a:gd name="connsiteY2" fmla="*/ 13229 h 1231503"/>
              <a:gd name="connsiteX3" fmla="*/ 3630306 w 3916824"/>
              <a:gd name="connsiteY3" fmla="*/ 774425 h 1231503"/>
              <a:gd name="connsiteX4" fmla="*/ 2697408 w 3916824"/>
              <a:gd name="connsiteY4" fmla="*/ 1230367 h 1231503"/>
              <a:gd name="connsiteX5" fmla="*/ 1624085 w 3916824"/>
              <a:gd name="connsiteY5" fmla="*/ 897255 h 1231503"/>
              <a:gd name="connsiteX6" fmla="*/ 791571 w 3916824"/>
              <a:gd name="connsiteY6" fmla="*/ 678891 h 1231503"/>
              <a:gd name="connsiteX7" fmla="*/ 21619 w 3916824"/>
              <a:gd name="connsiteY7" fmla="*/ 749862 h 1231503"/>
              <a:gd name="connsiteX8" fmla="*/ 0 w 3916824"/>
              <a:gd name="connsiteY8" fmla="*/ 747959 h 1231503"/>
              <a:gd name="connsiteX9" fmla="*/ 0 w 3916824"/>
              <a:gd name="connsiteY9" fmla="*/ 0 h 1231503"/>
              <a:gd name="connsiteX0" fmla="*/ 0 w 3916824"/>
              <a:gd name="connsiteY0" fmla="*/ 0 h 1233032"/>
              <a:gd name="connsiteX1" fmla="*/ 3864475 w 3916824"/>
              <a:gd name="connsiteY1" fmla="*/ 0 h 1233032"/>
              <a:gd name="connsiteX2" fmla="*/ 3871847 w 3916824"/>
              <a:gd name="connsiteY2" fmla="*/ 13229 h 1233032"/>
              <a:gd name="connsiteX3" fmla="*/ 3630306 w 3916824"/>
              <a:gd name="connsiteY3" fmla="*/ 774425 h 1233032"/>
              <a:gd name="connsiteX4" fmla="*/ 2697408 w 3916824"/>
              <a:gd name="connsiteY4" fmla="*/ 1230367 h 1233032"/>
              <a:gd name="connsiteX5" fmla="*/ 1624085 w 3916824"/>
              <a:gd name="connsiteY5" fmla="*/ 897255 h 1233032"/>
              <a:gd name="connsiteX6" fmla="*/ 791571 w 3916824"/>
              <a:gd name="connsiteY6" fmla="*/ 678891 h 1233032"/>
              <a:gd name="connsiteX7" fmla="*/ 21619 w 3916824"/>
              <a:gd name="connsiteY7" fmla="*/ 749862 h 1233032"/>
              <a:gd name="connsiteX8" fmla="*/ 0 w 3916824"/>
              <a:gd name="connsiteY8" fmla="*/ 747959 h 1233032"/>
              <a:gd name="connsiteX9" fmla="*/ 0 w 3916824"/>
              <a:gd name="connsiteY9" fmla="*/ 0 h 1233032"/>
              <a:gd name="connsiteX0" fmla="*/ 0 w 3916824"/>
              <a:gd name="connsiteY0" fmla="*/ 0 h 1233260"/>
              <a:gd name="connsiteX1" fmla="*/ 3864475 w 3916824"/>
              <a:gd name="connsiteY1" fmla="*/ 0 h 1233260"/>
              <a:gd name="connsiteX2" fmla="*/ 3871847 w 3916824"/>
              <a:gd name="connsiteY2" fmla="*/ 13229 h 1233260"/>
              <a:gd name="connsiteX3" fmla="*/ 3630306 w 3916824"/>
              <a:gd name="connsiteY3" fmla="*/ 774425 h 1233260"/>
              <a:gd name="connsiteX4" fmla="*/ 2697408 w 3916824"/>
              <a:gd name="connsiteY4" fmla="*/ 1230367 h 1233260"/>
              <a:gd name="connsiteX5" fmla="*/ 1624085 w 3916824"/>
              <a:gd name="connsiteY5" fmla="*/ 897255 h 1233260"/>
              <a:gd name="connsiteX6" fmla="*/ 791571 w 3916824"/>
              <a:gd name="connsiteY6" fmla="*/ 678891 h 1233260"/>
              <a:gd name="connsiteX7" fmla="*/ 21619 w 3916824"/>
              <a:gd name="connsiteY7" fmla="*/ 749862 h 1233260"/>
              <a:gd name="connsiteX8" fmla="*/ 0 w 3916824"/>
              <a:gd name="connsiteY8" fmla="*/ 747959 h 1233260"/>
              <a:gd name="connsiteX9" fmla="*/ 0 w 3916824"/>
              <a:gd name="connsiteY9" fmla="*/ 0 h 123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6824" h="1233260">
                <a:moveTo>
                  <a:pt x="0" y="0"/>
                </a:moveTo>
                <a:lnTo>
                  <a:pt x="3864475" y="0"/>
                </a:lnTo>
                <a:lnTo>
                  <a:pt x="3871847" y="13229"/>
                </a:lnTo>
                <a:cubicBezTo>
                  <a:pt x="4002491" y="330091"/>
                  <a:pt x="3826046" y="571569"/>
                  <a:pt x="3630306" y="774425"/>
                </a:cubicBezTo>
                <a:cubicBezTo>
                  <a:pt x="3434566" y="977281"/>
                  <a:pt x="3188189" y="1197863"/>
                  <a:pt x="2697408" y="1230367"/>
                </a:cubicBezTo>
                <a:cubicBezTo>
                  <a:pt x="2206627" y="1262871"/>
                  <a:pt x="1941725" y="1013231"/>
                  <a:pt x="1624085" y="897255"/>
                </a:cubicBezTo>
                <a:cubicBezTo>
                  <a:pt x="1306445" y="781279"/>
                  <a:pt x="1214651" y="667518"/>
                  <a:pt x="791571" y="678891"/>
                </a:cubicBezTo>
                <a:cubicBezTo>
                  <a:pt x="527146" y="685999"/>
                  <a:pt x="253836" y="753527"/>
                  <a:pt x="21619" y="749862"/>
                </a:cubicBezTo>
                <a:lnTo>
                  <a:pt x="0" y="747959"/>
                </a:lnTo>
                <a:lnTo>
                  <a:pt x="0" y="0"/>
                </a:lnTo>
                <a:close/>
              </a:path>
            </a:pathLst>
          </a:cu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6B5BB0-9B05-4207-8CA1-EB688D432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0" b="95620" l="1732" r="97630">
                        <a14:foregroundMark x1="4558" y1="17762" x2="7931" y2="44526"/>
                        <a14:foregroundMark x1="1732" y1="31387" x2="1914" y2="22141"/>
                        <a14:foregroundMark x1="39107" y1="9002" x2="46308" y2="4380"/>
                        <a14:foregroundMark x1="34002" y1="84915" x2="41203" y2="95134"/>
                        <a14:foregroundMark x1="41203" y1="95134" x2="46308" y2="90511"/>
                        <a14:foregroundMark x1="94075" y1="43066" x2="92525" y2="64964"/>
                        <a14:foregroundMark x1="92525" y1="64964" x2="93619" y2="85158"/>
                        <a14:foregroundMark x1="93619" y1="85158" x2="93892" y2="86618"/>
                        <a14:foregroundMark x1="97721" y1="55231" x2="95807" y2="72749"/>
                        <a14:foregroundMark x1="26345" y1="95620" x2="27347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508" y="112747"/>
            <a:ext cx="1834152" cy="6871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E1305B-66CB-405D-8DEE-8E523CE312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5526"/>
          <a:stretch>
            <a:fillRect/>
          </a:stretch>
        </p:blipFill>
        <p:spPr>
          <a:xfrm>
            <a:off x="-90064" y="9133898"/>
            <a:ext cx="1197548" cy="772102"/>
          </a:xfrm>
          <a:custGeom>
            <a:avLst/>
            <a:gdLst>
              <a:gd name="connsiteX0" fmla="*/ 0 w 1608660"/>
              <a:gd name="connsiteY0" fmla="*/ 0 h 1037160"/>
              <a:gd name="connsiteX1" fmla="*/ 1608660 w 1608660"/>
              <a:gd name="connsiteY1" fmla="*/ 0 h 1037160"/>
              <a:gd name="connsiteX2" fmla="*/ 1608660 w 1608660"/>
              <a:gd name="connsiteY2" fmla="*/ 1037160 h 1037160"/>
              <a:gd name="connsiteX3" fmla="*/ 0 w 1608660"/>
              <a:gd name="connsiteY3" fmla="*/ 1037160 h 10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660" h="1037160">
                <a:moveTo>
                  <a:pt x="0" y="0"/>
                </a:moveTo>
                <a:lnTo>
                  <a:pt x="1608660" y="0"/>
                </a:lnTo>
                <a:lnTo>
                  <a:pt x="1608660" y="1037160"/>
                </a:lnTo>
                <a:lnTo>
                  <a:pt x="0" y="1037160"/>
                </a:lnTo>
                <a:close/>
              </a:path>
            </a:pathLst>
          </a:cu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9522E8-91DF-4360-A6E1-FA35AEF40E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272"/>
          <a:stretch>
            <a:fillRect/>
          </a:stretch>
        </p:blipFill>
        <p:spPr>
          <a:xfrm>
            <a:off x="2271915" y="9234104"/>
            <a:ext cx="1157085" cy="772104"/>
          </a:xfrm>
          <a:custGeom>
            <a:avLst/>
            <a:gdLst>
              <a:gd name="connsiteX0" fmla="*/ 0 w 1614396"/>
              <a:gd name="connsiteY0" fmla="*/ 0 h 1077260"/>
              <a:gd name="connsiteX1" fmla="*/ 1614396 w 1614396"/>
              <a:gd name="connsiteY1" fmla="*/ 0 h 1077260"/>
              <a:gd name="connsiteX2" fmla="*/ 1614396 w 1614396"/>
              <a:gd name="connsiteY2" fmla="*/ 1077260 h 1077260"/>
              <a:gd name="connsiteX3" fmla="*/ 0 w 1614396"/>
              <a:gd name="connsiteY3" fmla="*/ 1077260 h 107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396" h="1077260">
                <a:moveTo>
                  <a:pt x="0" y="0"/>
                </a:moveTo>
                <a:lnTo>
                  <a:pt x="1614396" y="0"/>
                </a:lnTo>
                <a:lnTo>
                  <a:pt x="1614396" y="1077260"/>
                </a:lnTo>
                <a:lnTo>
                  <a:pt x="0" y="1077260"/>
                </a:lnTo>
                <a:close/>
              </a:path>
            </a:pathLst>
          </a:cu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BFD897-C7DB-45EE-A982-966C4AE85F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823953">
            <a:off x="1010780" y="9208176"/>
            <a:ext cx="1287156" cy="1287156"/>
          </a:xfrm>
          <a:custGeom>
            <a:avLst/>
            <a:gdLst>
              <a:gd name="connsiteX0" fmla="*/ 0 w 1686817"/>
              <a:gd name="connsiteY0" fmla="*/ 1686817 h 1686817"/>
              <a:gd name="connsiteX1" fmla="*/ 0 w 1686817"/>
              <a:gd name="connsiteY1" fmla="*/ 0 h 1686817"/>
              <a:gd name="connsiteX2" fmla="*/ 911692 w 1686817"/>
              <a:gd name="connsiteY2" fmla="*/ 0 h 1686817"/>
              <a:gd name="connsiteX3" fmla="*/ 1080399 w 1686817"/>
              <a:gd name="connsiteY3" fmla="*/ 1361066 h 1686817"/>
              <a:gd name="connsiteX4" fmla="*/ 1686816 w 1686817"/>
              <a:gd name="connsiteY4" fmla="*/ 1285899 h 1686817"/>
              <a:gd name="connsiteX5" fmla="*/ 1686817 w 1686817"/>
              <a:gd name="connsiteY5" fmla="*/ 1686817 h 168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817" h="1686817">
                <a:moveTo>
                  <a:pt x="0" y="1686817"/>
                </a:moveTo>
                <a:lnTo>
                  <a:pt x="0" y="0"/>
                </a:lnTo>
                <a:lnTo>
                  <a:pt x="911692" y="0"/>
                </a:lnTo>
                <a:lnTo>
                  <a:pt x="1080399" y="1361066"/>
                </a:lnTo>
                <a:lnTo>
                  <a:pt x="1686816" y="1285899"/>
                </a:lnTo>
                <a:lnTo>
                  <a:pt x="1686817" y="1686817"/>
                </a:lnTo>
                <a:close/>
              </a:path>
            </a:pathLst>
          </a:cu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0FCCE4B-3F89-47E2-AFB7-61B8D66E61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4453"/>
          <a:stretch>
            <a:fillRect/>
          </a:stretch>
        </p:blipFill>
        <p:spPr>
          <a:xfrm rot="17023447">
            <a:off x="107486" y="-323389"/>
            <a:ext cx="1212041" cy="1416808"/>
          </a:xfrm>
          <a:custGeom>
            <a:avLst/>
            <a:gdLst>
              <a:gd name="connsiteX0" fmla="*/ 866029 w 1212041"/>
              <a:gd name="connsiteY0" fmla="*/ 0 h 1416808"/>
              <a:gd name="connsiteX1" fmla="*/ 1212041 w 1212041"/>
              <a:gd name="connsiteY1" fmla="*/ 1416808 h 1416808"/>
              <a:gd name="connsiteX2" fmla="*/ 0 w 1212041"/>
              <a:gd name="connsiteY2" fmla="*/ 1416808 h 1416808"/>
              <a:gd name="connsiteX3" fmla="*/ 0 w 1212041"/>
              <a:gd name="connsiteY3" fmla="*/ 0 h 141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041" h="1416808">
                <a:moveTo>
                  <a:pt x="866029" y="0"/>
                </a:moveTo>
                <a:lnTo>
                  <a:pt x="1212041" y="1416808"/>
                </a:lnTo>
                <a:lnTo>
                  <a:pt x="0" y="14168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59E7B1C-A617-4104-ADAC-BCB1D446B3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46431"/>
          <a:stretch>
            <a:fillRect/>
          </a:stretch>
        </p:blipFill>
        <p:spPr>
          <a:xfrm rot="15324762">
            <a:off x="1650808" y="-581819"/>
            <a:ext cx="758974" cy="1416808"/>
          </a:xfrm>
          <a:custGeom>
            <a:avLst/>
            <a:gdLst>
              <a:gd name="connsiteX0" fmla="*/ 758974 w 758974"/>
              <a:gd name="connsiteY0" fmla="*/ 0 h 1416808"/>
              <a:gd name="connsiteX1" fmla="*/ 390259 w 758974"/>
              <a:gd name="connsiteY1" fmla="*/ 1416808 h 1416808"/>
              <a:gd name="connsiteX2" fmla="*/ 0 w 758974"/>
              <a:gd name="connsiteY2" fmla="*/ 1416808 h 1416808"/>
              <a:gd name="connsiteX3" fmla="*/ 0 w 758974"/>
              <a:gd name="connsiteY3" fmla="*/ 0 h 141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974" h="1416808">
                <a:moveTo>
                  <a:pt x="758974" y="0"/>
                </a:moveTo>
                <a:lnTo>
                  <a:pt x="390259" y="1416808"/>
                </a:lnTo>
                <a:lnTo>
                  <a:pt x="0" y="141680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717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90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3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32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00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21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75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50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C97D3-BDEB-44DE-83EC-701A4ECDAC50}" type="datetimeFigureOut">
              <a:rPr lang="ru-RU" smtClean="0"/>
              <a:t>12.07.2023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6F49D-02C4-4653-9D79-D580E69F73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0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55BA6F-EAF3-4DAF-A7BD-06C17E4C5C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89972" l="13561" r="100000">
                        <a14:foregroundMark x1="15475" y1="42055" x2="15220" y2="43185"/>
                        <a14:backgroundMark x1="17805" y1="47493" x2="17805" y2="47493"/>
                        <a14:backgroundMark x1="86407" y1="54061" x2="86407" y2="54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7369" y="7528513"/>
            <a:ext cx="3119461" cy="281918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82666"/>
              </p:ext>
            </p:extLst>
          </p:nvPr>
        </p:nvGraphicFramePr>
        <p:xfrm>
          <a:off x="541084" y="1621317"/>
          <a:ext cx="572737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Акита-Ину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Алабай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Английский кокер спаниель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Американский кокер спаниель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Английский бульдог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Афганская борзая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Аффенпинчер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Бассет-Хаунд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Басенджи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Бедлингтон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Бернский зенненхунд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Бигль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Бишон Фризе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2 800/3 100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Бобтейл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547905" y="1105570"/>
            <a:ext cx="3762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ДОПОЛНИТЕЛЬНЫЕ УСЛУГИ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189B87-6793-4787-B947-F0F2C8D9CE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8801" l="9970" r="89955">
                        <a14:foregroundMark x1="22989" y1="65067" x2="19415" y2="78161"/>
                        <a14:foregroundMark x1="19415" y1="78161" x2="18291" y2="92154"/>
                        <a14:foregroundMark x1="18291" y1="92154" x2="35807" y2="94903"/>
                        <a14:foregroundMark x1="35807" y1="94903" x2="49650" y2="94253"/>
                        <a14:foregroundMark x1="31109" y1="98801" x2="41404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4607" y="7929654"/>
            <a:ext cx="4453365" cy="2226683"/>
          </a:xfrm>
          <a:custGeom>
            <a:avLst/>
            <a:gdLst>
              <a:gd name="connsiteX0" fmla="*/ 0 w 6858000"/>
              <a:gd name="connsiteY0" fmla="*/ 0 h 3429000"/>
              <a:gd name="connsiteX1" fmla="*/ 6858000 w 6858000"/>
              <a:gd name="connsiteY1" fmla="*/ 0 h 3429000"/>
              <a:gd name="connsiteX2" fmla="*/ 6858000 w 6858000"/>
              <a:gd name="connsiteY2" fmla="*/ 3429000 h 3429000"/>
              <a:gd name="connsiteX3" fmla="*/ 5667562 w 6858000"/>
              <a:gd name="connsiteY3" fmla="*/ 3429000 h 3429000"/>
              <a:gd name="connsiteX4" fmla="*/ 5667562 w 6858000"/>
              <a:gd name="connsiteY4" fmla="*/ 3114847 h 3429000"/>
              <a:gd name="connsiteX5" fmla="*/ 0 w 6858000"/>
              <a:gd name="connsiteY5" fmla="*/ 3114847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3429000">
                <a:moveTo>
                  <a:pt x="0" y="0"/>
                </a:moveTo>
                <a:lnTo>
                  <a:pt x="6858000" y="0"/>
                </a:lnTo>
                <a:lnTo>
                  <a:pt x="6858000" y="3429000"/>
                </a:lnTo>
                <a:lnTo>
                  <a:pt x="5667562" y="3429000"/>
                </a:lnTo>
                <a:lnTo>
                  <a:pt x="5667562" y="3114847"/>
                </a:lnTo>
                <a:lnTo>
                  <a:pt x="0" y="3114847"/>
                </a:lnTo>
                <a:close/>
              </a:path>
            </a:pathLst>
          </a:custGeom>
          <a:effectLst>
            <a:softEdge rad="38100"/>
          </a:effec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B43F902-ACE9-4DDA-9D63-025E036DD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27810"/>
              </p:ext>
            </p:extLst>
          </p:nvPr>
        </p:nvGraphicFramePr>
        <p:xfrm>
          <a:off x="562642" y="1576236"/>
          <a:ext cx="5732716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811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2122905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НАИМЕНОВАНИЕ УСЛУГИ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СТОИМОСТЬ РУБ,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Бритьё области гениталий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Бритьё/стрижка ножницами мордочки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400/700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6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Выстригание шерсти между подушечек лап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40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Гигиена параанальных желез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350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Креативное окрашивание, узоры, стразы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от 300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Маска для шерсти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300/500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Подстригание когтей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350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Пуделиная лапа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Разбор колтунов (30 минут)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Спа, озоновая ванна 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500/1 000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Ультразвуковая чистка зубов со шлифовкой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Чистка зубов щеткой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300/500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Чистка ушей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</a:tbl>
          </a:graphicData>
        </a:graphic>
      </p:graphicFrame>
      <p:sp>
        <p:nvSpPr>
          <p:cNvPr id="14" name="Круг: прозрачная заливка 13">
            <a:extLst>
              <a:ext uri="{FF2B5EF4-FFF2-40B4-BE49-F238E27FC236}">
                <a16:creationId xmlns:a16="http://schemas.microsoft.com/office/drawing/2014/main" id="{4798941B-DEC4-4487-993F-E79418E65FEF}"/>
              </a:ext>
            </a:extLst>
          </p:cNvPr>
          <p:cNvSpPr/>
          <p:nvPr/>
        </p:nvSpPr>
        <p:spPr>
          <a:xfrm>
            <a:off x="85417" y="7225532"/>
            <a:ext cx="880490" cy="880490"/>
          </a:xfrm>
          <a:prstGeom prst="donut">
            <a:avLst>
              <a:gd name="adj" fmla="val 1300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Круг: прозрачная заливка 14">
            <a:extLst>
              <a:ext uri="{FF2B5EF4-FFF2-40B4-BE49-F238E27FC236}">
                <a16:creationId xmlns:a16="http://schemas.microsoft.com/office/drawing/2014/main" id="{61EA1CF0-32D6-4F85-A3CB-42FBB9D5EE60}"/>
              </a:ext>
            </a:extLst>
          </p:cNvPr>
          <p:cNvSpPr/>
          <p:nvPr/>
        </p:nvSpPr>
        <p:spPr>
          <a:xfrm>
            <a:off x="5828336" y="7623226"/>
            <a:ext cx="612855" cy="612855"/>
          </a:xfrm>
          <a:prstGeom prst="donut">
            <a:avLst>
              <a:gd name="adj" fmla="val 2292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id="{5657BA51-BF51-44C3-A1C2-D56AD4CF3FFC}"/>
              </a:ext>
            </a:extLst>
          </p:cNvPr>
          <p:cNvSpPr/>
          <p:nvPr/>
        </p:nvSpPr>
        <p:spPr>
          <a:xfrm>
            <a:off x="1330814" y="8023922"/>
            <a:ext cx="394639" cy="394639"/>
          </a:xfrm>
          <a:prstGeom prst="donut">
            <a:avLst>
              <a:gd name="adj" fmla="val 4484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Круг: прозрачная заливка 16">
            <a:extLst>
              <a:ext uri="{FF2B5EF4-FFF2-40B4-BE49-F238E27FC236}">
                <a16:creationId xmlns:a16="http://schemas.microsoft.com/office/drawing/2014/main" id="{5DA3F25D-A90B-4927-BC51-CDC4C104D5EF}"/>
              </a:ext>
            </a:extLst>
          </p:cNvPr>
          <p:cNvSpPr/>
          <p:nvPr/>
        </p:nvSpPr>
        <p:spPr>
          <a:xfrm>
            <a:off x="600579" y="7392325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Круг: прозрачная заливка 17">
            <a:extLst>
              <a:ext uri="{FF2B5EF4-FFF2-40B4-BE49-F238E27FC236}">
                <a16:creationId xmlns:a16="http://schemas.microsoft.com/office/drawing/2014/main" id="{988B4421-63D1-4846-8A32-5E07EE75E757}"/>
              </a:ext>
            </a:extLst>
          </p:cNvPr>
          <p:cNvSpPr/>
          <p:nvPr/>
        </p:nvSpPr>
        <p:spPr>
          <a:xfrm>
            <a:off x="-71355" y="6912189"/>
            <a:ext cx="229579" cy="229579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C70921C3-99AD-4D09-A74B-D9107FBF27EC}"/>
              </a:ext>
            </a:extLst>
          </p:cNvPr>
          <p:cNvSpPr/>
          <p:nvPr/>
        </p:nvSpPr>
        <p:spPr>
          <a:xfrm>
            <a:off x="4008997" y="7579121"/>
            <a:ext cx="193279" cy="193279"/>
          </a:xfrm>
          <a:prstGeom prst="donut">
            <a:avLst>
              <a:gd name="adj" fmla="val 4484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3EA90B32-C67A-439F-BB13-0AE73F8B034A}"/>
              </a:ext>
            </a:extLst>
          </p:cNvPr>
          <p:cNvSpPr/>
          <p:nvPr/>
        </p:nvSpPr>
        <p:spPr>
          <a:xfrm>
            <a:off x="2414054" y="8901042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20">
            <a:extLst>
              <a:ext uri="{FF2B5EF4-FFF2-40B4-BE49-F238E27FC236}">
                <a16:creationId xmlns:a16="http://schemas.microsoft.com/office/drawing/2014/main" id="{D9C408F7-F18B-4C4F-B019-3D82E73F7C34}"/>
              </a:ext>
            </a:extLst>
          </p:cNvPr>
          <p:cNvSpPr/>
          <p:nvPr/>
        </p:nvSpPr>
        <p:spPr>
          <a:xfrm>
            <a:off x="2861213" y="7881969"/>
            <a:ext cx="224053" cy="2240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7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A6D0FF9-2DDB-4A7A-9D6A-35955A7F5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295558"/>
              </p:ext>
            </p:extLst>
          </p:nvPr>
        </p:nvGraphicFramePr>
        <p:xfrm>
          <a:off x="541084" y="1576236"/>
          <a:ext cx="5732716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342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2563374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СТРИЖКА КОГТЕЙ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СТОИМОСТЬ РУБ,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Енот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Кролик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6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Морская свинка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40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Хорек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Шиншилла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800" b="0" dirty="0">
                        <a:solidFill>
                          <a:schemeClr val="tx1"/>
                        </a:solidFill>
                        <a:latin typeface="Comfortaa" panose="020F03030702000600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800" b="0" dirty="0">
                        <a:solidFill>
                          <a:schemeClr val="tx1"/>
                        </a:solidFill>
                        <a:latin typeface="Comfortaa" panose="020F0303070200060003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19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МЫТЬЕ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СТОИМОСТЬ РУБ,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Енот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1 500/2 000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Кролик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Мини-пиг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700/1 000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Морская свинка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Хорек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Шиншилла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899018" y="1105570"/>
            <a:ext cx="5059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УСЛУГИ ДЛЯ ДЕКОРАТИВНЫХ ЖИВОТНЫХ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77E118-DB15-4533-9012-81F7260611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87" b="97458" l="9840" r="89989">
                        <a14:foregroundMark x1="22082" y1="7587" x2="21739" y2="10048"/>
                        <a14:foregroundMark x1="38272" y1="93624" x2="83524" y2="94592"/>
                        <a14:foregroundMark x1="71568" y1="96731" x2="56751" y2="97458"/>
                        <a14:foregroundMark x1="56751" y1="97458" x2="53833" y2="97215"/>
                        <a14:foregroundMark x1="77346" y1="8797" x2="77346" y2="9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074" y="7261868"/>
            <a:ext cx="2006032" cy="284286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99B5C9F4-BDF3-42C5-BBEF-E4942313AEAC}"/>
              </a:ext>
            </a:extLst>
          </p:cNvPr>
          <p:cNvSpPr/>
          <p:nvPr/>
        </p:nvSpPr>
        <p:spPr>
          <a:xfrm rot="7938004">
            <a:off x="28253" y="7695187"/>
            <a:ext cx="880490" cy="880490"/>
          </a:xfrm>
          <a:prstGeom prst="donut">
            <a:avLst>
              <a:gd name="adj" fmla="val 1300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id="{66CF4A6C-5DFE-4B53-99CE-B763E085A31C}"/>
              </a:ext>
            </a:extLst>
          </p:cNvPr>
          <p:cNvSpPr/>
          <p:nvPr/>
        </p:nvSpPr>
        <p:spPr>
          <a:xfrm rot="7938004">
            <a:off x="667530" y="8039354"/>
            <a:ext cx="612855" cy="612855"/>
          </a:xfrm>
          <a:prstGeom prst="donut">
            <a:avLst>
              <a:gd name="adj" fmla="val 2292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Круг: прозрачная заливка 12">
            <a:extLst>
              <a:ext uri="{FF2B5EF4-FFF2-40B4-BE49-F238E27FC236}">
                <a16:creationId xmlns:a16="http://schemas.microsoft.com/office/drawing/2014/main" id="{9CEBF7A9-6B31-4260-BA8F-9F8B6766D8C3}"/>
              </a:ext>
            </a:extLst>
          </p:cNvPr>
          <p:cNvSpPr/>
          <p:nvPr/>
        </p:nvSpPr>
        <p:spPr>
          <a:xfrm rot="7938004">
            <a:off x="3694047" y="9360123"/>
            <a:ext cx="394639" cy="394639"/>
          </a:xfrm>
          <a:prstGeom prst="donut">
            <a:avLst>
              <a:gd name="adj" fmla="val 4484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Круг: прозрачная заливка 13">
            <a:extLst>
              <a:ext uri="{FF2B5EF4-FFF2-40B4-BE49-F238E27FC236}">
                <a16:creationId xmlns:a16="http://schemas.microsoft.com/office/drawing/2014/main" id="{A266DDB3-AEFA-4DA5-81E5-66EBC6D98A36}"/>
              </a:ext>
            </a:extLst>
          </p:cNvPr>
          <p:cNvSpPr/>
          <p:nvPr/>
        </p:nvSpPr>
        <p:spPr>
          <a:xfrm rot="7938004">
            <a:off x="2173237" y="7928426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Круг: прозрачная заливка 14">
            <a:extLst>
              <a:ext uri="{FF2B5EF4-FFF2-40B4-BE49-F238E27FC236}">
                <a16:creationId xmlns:a16="http://schemas.microsoft.com/office/drawing/2014/main" id="{DE02ED8D-9D7A-4A57-AE4B-2B8D4E22C0C1}"/>
              </a:ext>
            </a:extLst>
          </p:cNvPr>
          <p:cNvSpPr/>
          <p:nvPr/>
        </p:nvSpPr>
        <p:spPr>
          <a:xfrm rot="7938004">
            <a:off x="1501303" y="7448290"/>
            <a:ext cx="229579" cy="229579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4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991920" y="1105570"/>
            <a:ext cx="4874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ОЗОНОТЕРАПИЯ ДЛЯ ЖИВОТНЫХ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2B5EA9-AF71-427E-8A49-85EAB2B84DD2}"/>
              </a:ext>
            </a:extLst>
          </p:cNvPr>
          <p:cNvSpPr/>
          <p:nvPr/>
        </p:nvSpPr>
        <p:spPr>
          <a:xfrm>
            <a:off x="606055" y="1652499"/>
            <a:ext cx="5667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Инновационная процедура для помощи лечения дерматологических заболеваний, а также вспомогательная мера в восстановлении шерсти, кожи и поддержания здоровья и красоты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0D7134-DDF6-47C9-AF9E-7E09AE1846BB}"/>
              </a:ext>
            </a:extLst>
          </p:cNvPr>
          <p:cNvSpPr/>
          <p:nvPr/>
        </p:nvSpPr>
        <p:spPr>
          <a:xfrm>
            <a:off x="1467292" y="3463699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Бактерицидное, фунгицидное и вируцидное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F0D68B-EA3E-4554-BA08-25F55138F7EB}"/>
              </a:ext>
            </a:extLst>
          </p:cNvPr>
          <p:cNvSpPr/>
          <p:nvPr/>
        </p:nvSpPr>
        <p:spPr>
          <a:xfrm>
            <a:off x="606055" y="2773334"/>
            <a:ext cx="52702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Озон обладает многими полезными свойствами:</a:t>
            </a:r>
            <a:endParaRPr lang="ru-RU" sz="1400" dirty="0">
              <a:solidFill>
                <a:prstClr val="black"/>
              </a:solidFill>
              <a:latin typeface="Comfortaa" panose="020F03030702000600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4B412-7B1E-4BD1-9B8C-AD8B11D5A5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3463699"/>
            <a:ext cx="272955" cy="27295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B50416-73B3-42EE-A1D7-E6E63BFD109F}"/>
              </a:ext>
            </a:extLst>
          </p:cNvPr>
          <p:cNvSpPr/>
          <p:nvPr/>
        </p:nvSpPr>
        <p:spPr>
          <a:xfrm>
            <a:off x="1467292" y="3868430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Оксигенирирующее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662C34-607D-49A7-B559-DD9F3F180F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3868430"/>
            <a:ext cx="272955" cy="27295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074F583-53B4-4D00-BD79-92897C606B38}"/>
              </a:ext>
            </a:extLst>
          </p:cNvPr>
          <p:cNvSpPr/>
          <p:nvPr/>
        </p:nvSpPr>
        <p:spPr>
          <a:xfrm>
            <a:off x="1467292" y="4273161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Сосудорасширяющее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3F5E8B-C7E2-4F3E-9FBD-1E248E52FE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4273161"/>
            <a:ext cx="272955" cy="272955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19BAAF-1575-4057-A14E-ACC4787967D3}"/>
              </a:ext>
            </a:extLst>
          </p:cNvPr>
          <p:cNvSpPr/>
          <p:nvPr/>
        </p:nvSpPr>
        <p:spPr>
          <a:xfrm>
            <a:off x="1467292" y="4672334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Противовосполительное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2FF58F-DAAE-4CC2-AEF3-3BB8C72B7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4672334"/>
            <a:ext cx="272955" cy="27295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639D36D-8DB6-49DE-A7E0-B21F1F9A885E}"/>
              </a:ext>
            </a:extLst>
          </p:cNvPr>
          <p:cNvSpPr/>
          <p:nvPr/>
        </p:nvSpPr>
        <p:spPr>
          <a:xfrm>
            <a:off x="1467292" y="5033772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Анальгезирующее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F79E8FE-9B80-4C22-BB06-9040B855E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5033772"/>
            <a:ext cx="272955" cy="27295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28AF17C-480B-40F6-8A67-8B0B040ADBA2}"/>
              </a:ext>
            </a:extLst>
          </p:cNvPr>
          <p:cNvSpPr/>
          <p:nvPr/>
        </p:nvSpPr>
        <p:spPr>
          <a:xfrm>
            <a:off x="1467292" y="5383248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Тромболитическое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D51B3A-C565-4033-BBFD-0A2147EB5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5383248"/>
            <a:ext cx="272955" cy="27295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68D47F4-61A6-40F7-81DC-5EFCC25EF4F6}"/>
              </a:ext>
            </a:extLst>
          </p:cNvPr>
          <p:cNvSpPr/>
          <p:nvPr/>
        </p:nvSpPr>
        <p:spPr>
          <a:xfrm>
            <a:off x="1467292" y="5777887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Усиление метаболизма.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39FBE19-3FC6-4771-BCE7-E809E916F9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5777887"/>
            <a:ext cx="272955" cy="272955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E82BE3-056E-4A71-A268-B9904D34E46F}"/>
              </a:ext>
            </a:extLst>
          </p:cNvPr>
          <p:cNvSpPr/>
          <p:nvPr/>
        </p:nvSpPr>
        <p:spPr>
          <a:xfrm>
            <a:off x="1467292" y="6177737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Иммуномодулирующее свойство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86AB02-91FC-4D5C-AF2A-2DDC83E67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6177737"/>
            <a:ext cx="272955" cy="27295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31D0CDE-D58E-449F-A8CE-5FF577C59792}"/>
              </a:ext>
            </a:extLst>
          </p:cNvPr>
          <p:cNvSpPr/>
          <p:nvPr/>
        </p:nvSpPr>
        <p:spPr>
          <a:xfrm>
            <a:off x="1467292" y="6577587"/>
            <a:ext cx="4806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omfortaa" panose="020F0303070200060003" pitchFamily="34" charset="0"/>
              </a:rPr>
              <a:t>Антистрессовое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8B58415-20B6-4EF6-9312-22FD00CDC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337" y="6577587"/>
            <a:ext cx="272955" cy="27295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7C2FC3D-C5C4-4604-8F7E-BBA675A59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5" b="89976" l="9931" r="95714">
                        <a14:foregroundMark x1="68663" y1="49030" x2="63711" y2="72959"/>
                        <a14:foregroundMark x1="63711" y1="72959" x2="75852" y2="81851"/>
                        <a14:foregroundMark x1="75852" y1="81851" x2="84052" y2="82862"/>
                        <a14:foregroundMark x1="84052" y1="82862" x2="90868" y2="75303"/>
                        <a14:foregroundMark x1="90868" y1="75303" x2="90309" y2="61964"/>
                        <a14:foregroundMark x1="90309" y1="61964" x2="83972" y2="52344"/>
                        <a14:foregroundMark x1="85383" y1="12167" x2="85969" y2="16694"/>
                        <a14:foregroundMark x1="69462" y1="9175" x2="69649" y2="12773"/>
                        <a14:foregroundMark x1="63685" y1="78941" x2="69249" y2="86783"/>
                        <a14:foregroundMark x1="69249" y1="86783" x2="78062" y2="91916"/>
                        <a14:foregroundMark x1="78062" y1="91916" x2="85304" y2="89895"/>
                        <a14:foregroundMark x1="85304" y1="89895" x2="91747" y2="79547"/>
                        <a14:foregroundMark x1="67465" y1="45109" x2="81203" y2="61196"/>
                        <a14:foregroundMark x1="81203" y1="61196" x2="86182" y2="73201"/>
                        <a14:foregroundMark x1="84372" y1="40259" x2="93690" y2="63056"/>
                        <a14:foregroundMark x1="93690" y1="63056" x2="95714" y2="74212"/>
                        <a14:foregroundMark x1="95714" y1="74212" x2="94515" y2="81973"/>
                        <a14:foregroundMark x1="65282" y1="55699" x2="62061" y2="76718"/>
                        <a14:foregroundMark x1="62061" y1="76718" x2="64883" y2="82255"/>
                        <a14:foregroundMark x1="61289" y1="74414" x2="64483" y2="81973"/>
                        <a14:foregroundMark x1="62886" y1="66855" x2="60570" y2="76839"/>
                        <a14:foregroundMark x1="60570" y1="76839" x2="62700" y2="81366"/>
                        <a14:foregroundMark x1="65469" y1="52668" x2="64271" y2="59620"/>
                        <a14:foregroundMark x1="64084" y1="51738" x2="60304" y2="72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11"/>
          <a:stretch/>
        </p:blipFill>
        <p:spPr>
          <a:xfrm>
            <a:off x="4299045" y="5914364"/>
            <a:ext cx="3033376" cy="444158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7D2C4F7-9869-404D-A54E-C2DBDA0D8FB2}"/>
              </a:ext>
            </a:extLst>
          </p:cNvPr>
          <p:cNvSpPr/>
          <p:nvPr/>
        </p:nvSpPr>
        <p:spPr>
          <a:xfrm>
            <a:off x="742532" y="9235947"/>
            <a:ext cx="4948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000000"/>
                </a:solidFill>
                <a:latin typeface="Comfortaa" panose="020F0303070200060003" pitchFamily="34" charset="0"/>
              </a:rPr>
              <a:t>*есть противопоказания обязательно необходимо проконсультироваться с мастером салона или вет. врачом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4" name="Круг: прозрачная заливка 53">
            <a:extLst>
              <a:ext uri="{FF2B5EF4-FFF2-40B4-BE49-F238E27FC236}">
                <a16:creationId xmlns:a16="http://schemas.microsoft.com/office/drawing/2014/main" id="{D544B7B3-D619-469C-B963-A07AEA2968DA}"/>
              </a:ext>
            </a:extLst>
          </p:cNvPr>
          <p:cNvSpPr/>
          <p:nvPr/>
        </p:nvSpPr>
        <p:spPr>
          <a:xfrm>
            <a:off x="85417" y="7225532"/>
            <a:ext cx="880490" cy="880490"/>
          </a:xfrm>
          <a:prstGeom prst="donut">
            <a:avLst>
              <a:gd name="adj" fmla="val 1300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Круг: прозрачная заливка 54">
            <a:extLst>
              <a:ext uri="{FF2B5EF4-FFF2-40B4-BE49-F238E27FC236}">
                <a16:creationId xmlns:a16="http://schemas.microsoft.com/office/drawing/2014/main" id="{67EBBD76-2A61-42FF-BED6-25925F0EE3C7}"/>
              </a:ext>
            </a:extLst>
          </p:cNvPr>
          <p:cNvSpPr/>
          <p:nvPr/>
        </p:nvSpPr>
        <p:spPr>
          <a:xfrm>
            <a:off x="854437" y="8023922"/>
            <a:ext cx="612855" cy="612855"/>
          </a:xfrm>
          <a:prstGeom prst="donut">
            <a:avLst>
              <a:gd name="adj" fmla="val 2292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Круг: прозрачная заливка 55">
            <a:extLst>
              <a:ext uri="{FF2B5EF4-FFF2-40B4-BE49-F238E27FC236}">
                <a16:creationId xmlns:a16="http://schemas.microsoft.com/office/drawing/2014/main" id="{CCF56969-A76C-46A9-BD27-51C590591E98}"/>
              </a:ext>
            </a:extLst>
          </p:cNvPr>
          <p:cNvSpPr/>
          <p:nvPr/>
        </p:nvSpPr>
        <p:spPr>
          <a:xfrm>
            <a:off x="1330814" y="8023922"/>
            <a:ext cx="394639" cy="394639"/>
          </a:xfrm>
          <a:prstGeom prst="donut">
            <a:avLst>
              <a:gd name="adj" fmla="val 4484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Круг: прозрачная заливка 56">
            <a:extLst>
              <a:ext uri="{FF2B5EF4-FFF2-40B4-BE49-F238E27FC236}">
                <a16:creationId xmlns:a16="http://schemas.microsoft.com/office/drawing/2014/main" id="{5A6AF6E1-9698-4278-968C-992F1A623F72}"/>
              </a:ext>
            </a:extLst>
          </p:cNvPr>
          <p:cNvSpPr/>
          <p:nvPr/>
        </p:nvSpPr>
        <p:spPr>
          <a:xfrm>
            <a:off x="3019414" y="8023922"/>
            <a:ext cx="229579" cy="229579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Круг: прозрачная заливка 57">
            <a:extLst>
              <a:ext uri="{FF2B5EF4-FFF2-40B4-BE49-F238E27FC236}">
                <a16:creationId xmlns:a16="http://schemas.microsoft.com/office/drawing/2014/main" id="{9BA550F5-6751-42A4-A20D-215297087968}"/>
              </a:ext>
            </a:extLst>
          </p:cNvPr>
          <p:cNvSpPr/>
          <p:nvPr/>
        </p:nvSpPr>
        <p:spPr>
          <a:xfrm>
            <a:off x="3216734" y="8405944"/>
            <a:ext cx="461665" cy="461665"/>
          </a:xfrm>
          <a:prstGeom prst="donut">
            <a:avLst>
              <a:gd name="adj" fmla="val 3540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Круг: прозрачная заливка 58">
            <a:extLst>
              <a:ext uri="{FF2B5EF4-FFF2-40B4-BE49-F238E27FC236}">
                <a16:creationId xmlns:a16="http://schemas.microsoft.com/office/drawing/2014/main" id="{7B158C83-DB7D-4E77-8830-44B09F2E8E2C}"/>
              </a:ext>
            </a:extLst>
          </p:cNvPr>
          <p:cNvSpPr/>
          <p:nvPr/>
        </p:nvSpPr>
        <p:spPr>
          <a:xfrm>
            <a:off x="2176420" y="8821573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Круг: прозрачная заливка 60">
            <a:extLst>
              <a:ext uri="{FF2B5EF4-FFF2-40B4-BE49-F238E27FC236}">
                <a16:creationId xmlns:a16="http://schemas.microsoft.com/office/drawing/2014/main" id="{0A71B89D-A6FE-4BE1-92AC-6E487C7ECA73}"/>
              </a:ext>
            </a:extLst>
          </p:cNvPr>
          <p:cNvSpPr/>
          <p:nvPr/>
        </p:nvSpPr>
        <p:spPr>
          <a:xfrm>
            <a:off x="600579" y="7392325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Круг: прозрачная заливка 61">
            <a:extLst>
              <a:ext uri="{FF2B5EF4-FFF2-40B4-BE49-F238E27FC236}">
                <a16:creationId xmlns:a16="http://schemas.microsoft.com/office/drawing/2014/main" id="{8356DC9F-1D90-4E7B-8ABB-8DAACC39A67C}"/>
              </a:ext>
            </a:extLst>
          </p:cNvPr>
          <p:cNvSpPr/>
          <p:nvPr/>
        </p:nvSpPr>
        <p:spPr>
          <a:xfrm>
            <a:off x="6672612" y="7225532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3" name="Круг: прозрачная заливка 62">
            <a:extLst>
              <a:ext uri="{FF2B5EF4-FFF2-40B4-BE49-F238E27FC236}">
                <a16:creationId xmlns:a16="http://schemas.microsoft.com/office/drawing/2014/main" id="{EA3A5A3E-1529-41D6-BE64-0E2BDADBE90D}"/>
              </a:ext>
            </a:extLst>
          </p:cNvPr>
          <p:cNvSpPr/>
          <p:nvPr/>
        </p:nvSpPr>
        <p:spPr>
          <a:xfrm>
            <a:off x="-71355" y="6912189"/>
            <a:ext cx="229579" cy="229579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>
            <a:extLst>
              <a:ext uri="{FF2B5EF4-FFF2-40B4-BE49-F238E27FC236}">
                <a16:creationId xmlns:a16="http://schemas.microsoft.com/office/drawing/2014/main" id="{59540EA1-E983-4780-91E4-E0A878F9A47C}"/>
              </a:ext>
            </a:extLst>
          </p:cNvPr>
          <p:cNvSpPr/>
          <p:nvPr/>
        </p:nvSpPr>
        <p:spPr>
          <a:xfrm>
            <a:off x="4434807" y="8821573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2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B502E6-341E-418B-AC1F-3950348B03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89993" l="0" r="100000">
                        <a14:backgroundMark x1="35606" y1="89238" x2="35606" y2="89238"/>
                        <a14:backgroundMark x1="54129" y1="88361" x2="54129" y2="88361"/>
                        <a14:backgroundMark x1="37652" y1="88556" x2="37652" y2="88556"/>
                        <a14:backgroundMark x1="34508" y1="88361" x2="34508" y2="88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030"/>
          <a:stretch/>
        </p:blipFill>
        <p:spPr>
          <a:xfrm>
            <a:off x="3646017" y="6383513"/>
            <a:ext cx="4018539" cy="3624055"/>
          </a:xfrm>
          <a:custGeom>
            <a:avLst/>
            <a:gdLst>
              <a:gd name="connsiteX0" fmla="*/ 0 w 5197819"/>
              <a:gd name="connsiteY0" fmla="*/ 0 h 4687570"/>
              <a:gd name="connsiteX1" fmla="*/ 5197819 w 5197819"/>
              <a:gd name="connsiteY1" fmla="*/ 0 h 4687570"/>
              <a:gd name="connsiteX2" fmla="*/ 5197819 w 5197819"/>
              <a:gd name="connsiteY2" fmla="*/ 4687570 h 4687570"/>
              <a:gd name="connsiteX3" fmla="*/ 0 w 5197819"/>
              <a:gd name="connsiteY3" fmla="*/ 4687570 h 468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7819" h="4687570">
                <a:moveTo>
                  <a:pt x="0" y="0"/>
                </a:moveTo>
                <a:lnTo>
                  <a:pt x="5197819" y="0"/>
                </a:lnTo>
                <a:lnTo>
                  <a:pt x="5197819" y="4687570"/>
                </a:lnTo>
                <a:lnTo>
                  <a:pt x="0" y="4687570"/>
                </a:lnTo>
                <a:close/>
              </a:path>
            </a:pathLst>
          </a:custGeom>
          <a:effectLst>
            <a:softEdge rad="381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92778"/>
              </p:ext>
            </p:extLst>
          </p:nvPr>
        </p:nvGraphicFramePr>
        <p:xfrm>
          <a:off x="517262" y="1424035"/>
          <a:ext cx="5727371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Боксер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Болонка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2 000/2 200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Бордер-колли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Бордер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F0303070200060003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F0303070200060003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42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Бульмастив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Бультерьер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Вельштерьер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Вест-хайленд-уайт-терьер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Веймаранер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Гончая (Эстонская, Немецкая)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Гриффон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Бернский зенненхунд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Далматин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Джек-рассел-терьер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  <a:ea typeface="+mn-ea"/>
                          <a:cs typeface="+mn-cs"/>
                        </a:rPr>
                        <a:t>Доберман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2 750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6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14571"/>
              </p:ext>
            </p:extLst>
          </p:nvPr>
        </p:nvGraphicFramePr>
        <p:xfrm>
          <a:off x="541084" y="1621317"/>
          <a:ext cx="572737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Дог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Дратхаар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Золотистый ретривер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Ирландский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Ирландский волкодав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Йоркширский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2 000/2 200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Кавалер кинг чарльз спаниель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Кавказская овчарка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Кане-корсо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Керн-терьер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Керри-блю-терьер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Кеесхонд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Китайская хохлатая (голая)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Китайская хохлатая (пуховая)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1 800/2 200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408AAE-3636-4814-8B0A-021CCE29C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3" b="98584" l="0" r="100000">
                        <a14:foregroundMark x1="21047" y1="94578" x2="66867" y2="99466"/>
                        <a14:foregroundMark x1="66867" y1="99466" x2="83095" y2="98584"/>
                        <a14:foregroundMark x1="83095" y1="98584" x2="83321" y2="9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63"/>
          <a:stretch/>
        </p:blipFill>
        <p:spPr>
          <a:xfrm>
            <a:off x="4581525" y="7319086"/>
            <a:ext cx="2004493" cy="2694242"/>
          </a:xfrm>
          <a:custGeom>
            <a:avLst/>
            <a:gdLst>
              <a:gd name="connsiteX0" fmla="*/ 0 w 2809645"/>
              <a:gd name="connsiteY0" fmla="*/ 0 h 3776448"/>
              <a:gd name="connsiteX1" fmla="*/ 2809645 w 2809645"/>
              <a:gd name="connsiteY1" fmla="*/ 0 h 3776448"/>
              <a:gd name="connsiteX2" fmla="*/ 2809645 w 2809645"/>
              <a:gd name="connsiteY2" fmla="*/ 3776448 h 3776448"/>
              <a:gd name="connsiteX3" fmla="*/ 0 w 2809645"/>
              <a:gd name="connsiteY3" fmla="*/ 3776448 h 377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9645" h="3776448">
                <a:moveTo>
                  <a:pt x="0" y="0"/>
                </a:moveTo>
                <a:lnTo>
                  <a:pt x="2809645" y="0"/>
                </a:lnTo>
                <a:lnTo>
                  <a:pt x="2809645" y="3776448"/>
                </a:lnTo>
                <a:lnTo>
                  <a:pt x="0" y="3776448"/>
                </a:lnTo>
                <a:close/>
              </a:path>
            </a:pathLst>
          </a:cu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78647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83256"/>
              </p:ext>
            </p:extLst>
          </p:nvPr>
        </p:nvGraphicFramePr>
        <p:xfrm>
          <a:off x="541084" y="1621317"/>
          <a:ext cx="572737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Колли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Корги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Лабрадор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Лабрадудель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3 500/3 800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Лайка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2 500/3 500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2 700/3 700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Леонбергер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6 000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Лхасский апсо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Маламут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6 000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Мальтипу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Мастино неаполитано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2 750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Миттельшнауцер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Мопс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Московская сторожевая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Немецкая овчарка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C6621B-A244-412A-9AFA-96585CB5B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9" b="89976" l="9984" r="89976">
                        <a14:foregroundMark x1="41593" y1="7599" x2="54527" y2="8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297" t="4905" b="38708"/>
          <a:stretch/>
        </p:blipFill>
        <p:spPr>
          <a:xfrm>
            <a:off x="4414726" y="7825564"/>
            <a:ext cx="3145537" cy="2118536"/>
          </a:xfrm>
          <a:custGeom>
            <a:avLst/>
            <a:gdLst>
              <a:gd name="connsiteX0" fmla="*/ 0 w 4793955"/>
              <a:gd name="connsiteY0" fmla="*/ 0 h 3228754"/>
              <a:gd name="connsiteX1" fmla="*/ 4793955 w 4793955"/>
              <a:gd name="connsiteY1" fmla="*/ 0 h 3228754"/>
              <a:gd name="connsiteX2" fmla="*/ 4793955 w 4793955"/>
              <a:gd name="connsiteY2" fmla="*/ 3228754 h 3228754"/>
              <a:gd name="connsiteX3" fmla="*/ 0 w 4793955"/>
              <a:gd name="connsiteY3" fmla="*/ 3228754 h 322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955" h="3228754">
                <a:moveTo>
                  <a:pt x="0" y="0"/>
                </a:moveTo>
                <a:lnTo>
                  <a:pt x="4793955" y="0"/>
                </a:lnTo>
                <a:lnTo>
                  <a:pt x="4793955" y="3228754"/>
                </a:lnTo>
                <a:lnTo>
                  <a:pt x="0" y="3228754"/>
                </a:lnTo>
                <a:close/>
              </a:path>
            </a:pathLst>
          </a:cu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7710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54486"/>
              </p:ext>
            </p:extLst>
          </p:nvPr>
        </p:nvGraphicFramePr>
        <p:xfrm>
          <a:off x="541084" y="1621317"/>
          <a:ext cx="572737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Норвич-терьер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Норфолк-терьер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Ньюфаундленд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Папильон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Пекинес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2 000/2 500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Петербургская орхидея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2 000/2 300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Пудель (той и карликовый)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2 500/2 800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Пудель (королевский)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4 000/4 300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Пудель (малый)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3 500/3 800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Русский спаниель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Ризеншнауцер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Ротвейлер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Самоед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2 500/4 000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2 700/4 300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Сенбернар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4E74F2-52EE-4A9D-A630-0A5D153AFD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7" b="96931" l="7353" r="89927">
                        <a14:foregroundMark x1="50875" y1="24313" x2="52276" y2="29039"/>
                        <a14:foregroundMark x1="7379" y1="14055" x2="8591" y2="26939"/>
                        <a14:foregroundMark x1="32642" y1="6947" x2="32454" y2="9572"/>
                        <a14:foregroundMark x1="26313" y1="96648" x2="33989" y2="96405"/>
                        <a14:foregroundMark x1="33989" y1="96405" x2="40533" y2="96931"/>
                        <a14:foregroundMark x1="52626" y1="36672" x2="53165" y2="38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5633" y="7497995"/>
            <a:ext cx="4370210" cy="2913741"/>
          </a:xfrm>
          <a:custGeom>
            <a:avLst/>
            <a:gdLst>
              <a:gd name="connsiteX0" fmla="*/ 0 w 5521699"/>
              <a:gd name="connsiteY0" fmla="*/ 0 h 3681471"/>
              <a:gd name="connsiteX1" fmla="*/ 5521699 w 5521699"/>
              <a:gd name="connsiteY1" fmla="*/ 0 h 3681471"/>
              <a:gd name="connsiteX2" fmla="*/ 5521699 w 5521699"/>
              <a:gd name="connsiteY2" fmla="*/ 3681471 h 3681471"/>
              <a:gd name="connsiteX3" fmla="*/ 5101049 w 5521699"/>
              <a:gd name="connsiteY3" fmla="*/ 3681471 h 3681471"/>
              <a:gd name="connsiteX4" fmla="*/ 5101049 w 5521699"/>
              <a:gd name="connsiteY4" fmla="*/ 3249989 h 3681471"/>
              <a:gd name="connsiteX5" fmla="*/ 279216 w 5521699"/>
              <a:gd name="connsiteY5" fmla="*/ 3249989 h 3681471"/>
              <a:gd name="connsiteX6" fmla="*/ 279216 w 5521699"/>
              <a:gd name="connsiteY6" fmla="*/ 3681471 h 3681471"/>
              <a:gd name="connsiteX7" fmla="*/ 0 w 5521699"/>
              <a:gd name="connsiteY7" fmla="*/ 3681471 h 368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1699" h="3681471">
                <a:moveTo>
                  <a:pt x="0" y="0"/>
                </a:moveTo>
                <a:lnTo>
                  <a:pt x="5521699" y="0"/>
                </a:lnTo>
                <a:lnTo>
                  <a:pt x="5521699" y="3681471"/>
                </a:lnTo>
                <a:lnTo>
                  <a:pt x="5101049" y="3681471"/>
                </a:lnTo>
                <a:lnTo>
                  <a:pt x="5101049" y="3249989"/>
                </a:lnTo>
                <a:lnTo>
                  <a:pt x="279216" y="3249989"/>
                </a:lnTo>
                <a:lnTo>
                  <a:pt x="279216" y="3681471"/>
                </a:lnTo>
                <a:lnTo>
                  <a:pt x="0" y="3681471"/>
                </a:lnTo>
                <a:close/>
              </a:path>
            </a:pathLst>
          </a:cu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13087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521580"/>
              </p:ext>
            </p:extLst>
          </p:nvPr>
        </p:nvGraphicFramePr>
        <p:xfrm>
          <a:off x="541084" y="1621317"/>
          <a:ext cx="572737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Сеттер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2 750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Сиба-ину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Скотч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Стаффордширский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Такса (гладкошерстная)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Такса (длинношерстная)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Такса (жесткошерстная)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Тибетский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Тибетский мастиф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6 500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Той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Той терьер (длинношерстный)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Уиппет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Фокстерьер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Французский бульдог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A2DB88-8921-48D5-B91D-BF90CBBE79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3740" l="9992" r="89954">
                        <a14:foregroundMark x1="42957" y1="90751" x2="39995" y2="89095"/>
                        <a14:foregroundMark x1="59682" y1="91195" x2="62483" y2="93740"/>
                        <a14:backgroundMark x1="50687" y1="86309" x2="54107" y2="89338"/>
                        <a14:backgroundMark x1="50229" y1="90024" x2="56289" y2="9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0944" y="7329488"/>
            <a:ext cx="6146460" cy="4098057"/>
          </a:xfrm>
          <a:custGeom>
            <a:avLst/>
            <a:gdLst>
              <a:gd name="connsiteX0" fmla="*/ 0 w 7815398"/>
              <a:gd name="connsiteY0" fmla="*/ 0 h 5210795"/>
              <a:gd name="connsiteX1" fmla="*/ 7815398 w 7815398"/>
              <a:gd name="connsiteY1" fmla="*/ 0 h 5210795"/>
              <a:gd name="connsiteX2" fmla="*/ 7815398 w 7815398"/>
              <a:gd name="connsiteY2" fmla="*/ 5210795 h 5210795"/>
              <a:gd name="connsiteX3" fmla="*/ 6673658 w 7815398"/>
              <a:gd name="connsiteY3" fmla="*/ 5210795 h 5210795"/>
              <a:gd name="connsiteX4" fmla="*/ 6673658 w 7815398"/>
              <a:gd name="connsiteY4" fmla="*/ 3454058 h 5210795"/>
              <a:gd name="connsiteX5" fmla="*/ 1244408 w 7815398"/>
              <a:gd name="connsiteY5" fmla="*/ 3454058 h 5210795"/>
              <a:gd name="connsiteX6" fmla="*/ 1244408 w 7815398"/>
              <a:gd name="connsiteY6" fmla="*/ 5210795 h 5210795"/>
              <a:gd name="connsiteX7" fmla="*/ 0 w 7815398"/>
              <a:gd name="connsiteY7" fmla="*/ 5210795 h 52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5398" h="5210795">
                <a:moveTo>
                  <a:pt x="0" y="0"/>
                </a:moveTo>
                <a:lnTo>
                  <a:pt x="7815398" y="0"/>
                </a:lnTo>
                <a:lnTo>
                  <a:pt x="7815398" y="5210795"/>
                </a:lnTo>
                <a:lnTo>
                  <a:pt x="6673658" y="5210795"/>
                </a:lnTo>
                <a:lnTo>
                  <a:pt x="6673658" y="3454058"/>
                </a:lnTo>
                <a:lnTo>
                  <a:pt x="1244408" y="3454058"/>
                </a:lnTo>
                <a:lnTo>
                  <a:pt x="1244408" y="5210795"/>
                </a:lnTo>
                <a:lnTo>
                  <a:pt x="0" y="5210795"/>
                </a:lnTo>
                <a:close/>
              </a:path>
            </a:pathLst>
          </a:cu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9821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793024"/>
              </p:ext>
            </p:extLst>
          </p:nvPr>
        </p:nvGraphicFramePr>
        <p:xfrm>
          <a:off x="541084" y="1621317"/>
          <a:ext cx="572737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Хаски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2 500/3 500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3 000/3 800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Цвергпинчер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Цвергшнауцер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F0303070200060003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Чау-Чау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6 000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Черный русский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Чешский 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Чихуахуа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Чихуахуа (длинношерстный)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Шарпей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Шелти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Ши-тцу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2 300/2 600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Шпиц мини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15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Шпиц малый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18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Цвергпинчер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2 100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579661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82226F-B8C8-4A90-AF90-D8E8533E37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5" b="98465" l="9929" r="89959">
                        <a14:foregroundMark x1="26190" y1="51858" x2="23717" y2="70719"/>
                        <a14:foregroundMark x1="23717" y1="70719" x2="18621" y2="88328"/>
                        <a14:foregroundMark x1="18621" y1="88328" x2="21506" y2="95638"/>
                        <a14:foregroundMark x1="21506" y1="95638" x2="64818" y2="95638"/>
                        <a14:foregroundMark x1="52079" y1="9733" x2="52417" y2="8885"/>
                        <a14:foregroundMark x1="17197" y1="89782" x2="14125" y2="96567"/>
                        <a14:foregroundMark x1="14125" y1="96567" x2="37842" y2="98627"/>
                        <a14:foregroundMark x1="37842" y1="98627" x2="46309" y2="98465"/>
                        <a14:foregroundMark x1="46309" y1="98465" x2="58149" y2="98465"/>
                        <a14:foregroundMark x1="58149" y1="98465" x2="64331" y2="97819"/>
                        <a14:foregroundMark x1="22330" y1="67044" x2="20757" y2="72052"/>
                        <a14:foregroundMark x1="29599" y1="30937" x2="27276" y2="43982"/>
                        <a14:foregroundMark x1="40764" y1="11228" x2="34170" y2="15388"/>
                        <a14:foregroundMark x1="34170" y1="15388" x2="31023" y2="1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8385"/>
          <a:stretch>
            <a:fillRect/>
          </a:stretch>
        </p:blipFill>
        <p:spPr>
          <a:xfrm>
            <a:off x="3934327" y="7603728"/>
            <a:ext cx="3161224" cy="2393403"/>
          </a:xfrm>
          <a:custGeom>
            <a:avLst/>
            <a:gdLst>
              <a:gd name="connsiteX0" fmla="*/ 0 w 4017240"/>
              <a:gd name="connsiteY0" fmla="*/ 0 h 3041503"/>
              <a:gd name="connsiteX1" fmla="*/ 4017240 w 4017240"/>
              <a:gd name="connsiteY1" fmla="*/ 0 h 3041503"/>
              <a:gd name="connsiteX2" fmla="*/ 4017240 w 4017240"/>
              <a:gd name="connsiteY2" fmla="*/ 3041503 h 3041503"/>
              <a:gd name="connsiteX3" fmla="*/ 0 w 4017240"/>
              <a:gd name="connsiteY3" fmla="*/ 3041503 h 304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7240" h="3041503">
                <a:moveTo>
                  <a:pt x="0" y="0"/>
                </a:moveTo>
                <a:lnTo>
                  <a:pt x="4017240" y="0"/>
                </a:lnTo>
                <a:lnTo>
                  <a:pt x="4017240" y="3041503"/>
                </a:lnTo>
                <a:lnTo>
                  <a:pt x="0" y="3041503"/>
                </a:lnTo>
                <a:close/>
              </a:path>
            </a:pathLst>
          </a:cu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92182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0CF3FD-7560-42D8-8A4A-B0A2983CDA52}"/>
              </a:ext>
            </a:extLst>
          </p:cNvPr>
          <p:cNvSpPr/>
          <p:nvPr/>
        </p:nvSpPr>
        <p:spPr>
          <a:xfrm>
            <a:off x="831588" y="7357475"/>
            <a:ext cx="3242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 — купание, сушка феном, расчесывание, подстригание когтей, чистка ушей и глаз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FEC4305-9B9D-420D-BCDD-9D6A887969DE}"/>
              </a:ext>
            </a:extLst>
          </p:cNvPr>
          <p:cNvSpPr/>
          <p:nvPr/>
        </p:nvSpPr>
        <p:spPr>
          <a:xfrm>
            <a:off x="831588" y="7929654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Полный  комплекс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— гигиена + стрижка/тримминг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52855E-5058-4C37-84D0-5598E1536F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361518"/>
            <a:ext cx="272955" cy="27295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694E204-9E49-4EB7-BCFA-2D91F4B3D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7922586"/>
            <a:ext cx="272955" cy="272955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5954819-963A-4321-820D-841F8185C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93783"/>
              </p:ext>
            </p:extLst>
          </p:nvPr>
        </p:nvGraphicFramePr>
        <p:xfrm>
          <a:off x="541084" y="1621317"/>
          <a:ext cx="5727371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265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1239301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  <a:gridCol w="1365676">
                  <a:extLst>
                    <a:ext uri="{9D8B030D-6E8A-4147-A177-3AD203B41FA5}">
                      <a16:colId xmlns:a16="http://schemas.microsoft.com/office/drawing/2014/main" val="3916826689"/>
                    </a:ext>
                  </a:extLst>
                </a:gridCol>
                <a:gridCol w="773239">
                  <a:extLst>
                    <a:ext uri="{9D8B030D-6E8A-4147-A177-3AD203B41FA5}">
                      <a16:colId xmlns:a16="http://schemas.microsoft.com/office/drawing/2014/main" val="1826023406"/>
                    </a:ext>
                  </a:extLst>
                </a:gridCol>
                <a:gridCol w="816890">
                  <a:extLst>
                    <a:ext uri="{9D8B030D-6E8A-4147-A177-3AD203B41FA5}">
                      <a16:colId xmlns:a16="http://schemas.microsoft.com/office/drawing/2014/main" val="21858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ПОРОДА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ГИГИЕНИЧЕСКАЯ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КОМПЛЕКСНАЯ СТРИЖКА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ТРИММИНГ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ЭКСПРЕСС-ЛИНЬКА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Шпиц средний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Эрдельтерьер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2 300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Ягдтерьер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Японский хин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2 500/2 800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F0303070200060003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F0303070200060003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mfortaa" panose="020F0303070200060003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МЕТИСЫ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Мелкие породы весом 1-5кг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Средние породы весом 6-15кг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3 200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2 500/3 000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Средние породы весом 16-35кг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3 500/4 500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Большие породы весом16-35кг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4 500/5 000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Большие породы весом более 36кг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5 000/6 000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90210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766741" y="1105570"/>
            <a:ext cx="3324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СОБАК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688F949-AA88-4039-8FEA-DAD6C3353FD1}"/>
              </a:ext>
            </a:extLst>
          </p:cNvPr>
          <p:cNvSpPr/>
          <p:nvPr/>
        </p:nvSpPr>
        <p:spPr>
          <a:xfrm>
            <a:off x="831588" y="8400320"/>
            <a:ext cx="324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b="1" dirty="0">
                <a:solidFill>
                  <a:srgbClr val="000000"/>
                </a:solidFill>
                <a:latin typeface="Comfortaa" panose="020F0303070200060003" pitchFamily="34" charset="0"/>
              </a:rPr>
              <a:t>Экспресс-линька  — </a:t>
            </a:r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гигиена + косметика </a:t>
            </a:r>
          </a:p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и оборудование для линьки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1DF22B6-6A7C-404C-8B08-FACAACB08F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62" y="8393252"/>
            <a:ext cx="272955" cy="272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5FD85A-EEBD-4909-9FA7-729809E0C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7456" l="9994" r="91481">
                        <a14:foregroundMark x1="71011" y1="49637" x2="62733" y2="52989"/>
                        <a14:foregroundMark x1="62733" y1="52989" x2="59843" y2="59208"/>
                        <a14:foregroundMark x1="70530" y1="47132" x2="80163" y2="49637"/>
                        <a14:foregroundMark x1="49609" y1="84370" x2="79831" y2="90590"/>
                        <a14:foregroundMark x1="32571" y1="97254" x2="49849" y2="95396"/>
                        <a14:foregroundMark x1="49849" y1="95396" x2="80464" y2="95800"/>
                        <a14:foregroundMark x1="29139" y1="97456" x2="35942" y2="93700"/>
                        <a14:foregroundMark x1="35942" y1="93700" x2="39524" y2="93296"/>
                        <a14:foregroundMark x1="90548" y1="67084" x2="91481" y2="67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9973" y="6194427"/>
            <a:ext cx="5370510" cy="4002227"/>
          </a:xfrm>
          <a:custGeom>
            <a:avLst/>
            <a:gdLst>
              <a:gd name="connsiteX0" fmla="*/ 0 w 6698064"/>
              <a:gd name="connsiteY0" fmla="*/ 0 h 4991551"/>
              <a:gd name="connsiteX1" fmla="*/ 6698064 w 6698064"/>
              <a:gd name="connsiteY1" fmla="*/ 0 h 4991551"/>
              <a:gd name="connsiteX2" fmla="*/ 6698064 w 6698064"/>
              <a:gd name="connsiteY2" fmla="*/ 4823638 h 4991551"/>
              <a:gd name="connsiteX3" fmla="*/ 765866 w 6698064"/>
              <a:gd name="connsiteY3" fmla="*/ 4823638 h 4991551"/>
              <a:gd name="connsiteX4" fmla="*/ 765866 w 6698064"/>
              <a:gd name="connsiteY4" fmla="*/ 4991551 h 4991551"/>
              <a:gd name="connsiteX5" fmla="*/ 0 w 6698064"/>
              <a:gd name="connsiteY5" fmla="*/ 4991551 h 499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8064" h="4991551">
                <a:moveTo>
                  <a:pt x="0" y="0"/>
                </a:moveTo>
                <a:lnTo>
                  <a:pt x="6698064" y="0"/>
                </a:lnTo>
                <a:lnTo>
                  <a:pt x="6698064" y="4823638"/>
                </a:lnTo>
                <a:lnTo>
                  <a:pt x="765866" y="4823638"/>
                </a:lnTo>
                <a:lnTo>
                  <a:pt x="765866" y="4991551"/>
                </a:lnTo>
                <a:lnTo>
                  <a:pt x="0" y="4991551"/>
                </a:lnTo>
                <a:close/>
              </a:path>
            </a:pathLst>
          </a:cu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99903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558851-1EEB-4B19-A759-7F796B0B7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43" l="0" r="100000">
                        <a14:foregroundMark x1="17525" y1="74380" x2="32535" y2="90939"/>
                        <a14:foregroundMark x1="32535" y1="90939" x2="48398" y2="93797"/>
                        <a14:foregroundMark x1="48398" y1="93797" x2="74888" y2="92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47" t="15352" r="20960"/>
          <a:stretch/>
        </p:blipFill>
        <p:spPr>
          <a:xfrm>
            <a:off x="3713154" y="7463301"/>
            <a:ext cx="3369897" cy="2943882"/>
          </a:xfrm>
          <a:custGeom>
            <a:avLst/>
            <a:gdLst>
              <a:gd name="connsiteX0" fmla="*/ 0 w 4408963"/>
              <a:gd name="connsiteY0" fmla="*/ 0 h 4196305"/>
              <a:gd name="connsiteX1" fmla="*/ 4408963 w 4408963"/>
              <a:gd name="connsiteY1" fmla="*/ 0 h 4196305"/>
              <a:gd name="connsiteX2" fmla="*/ 4408963 w 4408963"/>
              <a:gd name="connsiteY2" fmla="*/ 3659280 h 4196305"/>
              <a:gd name="connsiteX3" fmla="*/ 788388 w 4408963"/>
              <a:gd name="connsiteY3" fmla="*/ 3659280 h 4196305"/>
              <a:gd name="connsiteX4" fmla="*/ 788388 w 4408963"/>
              <a:gd name="connsiteY4" fmla="*/ 4196305 h 4196305"/>
              <a:gd name="connsiteX5" fmla="*/ 0 w 4408963"/>
              <a:gd name="connsiteY5" fmla="*/ 4196305 h 419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8963" h="4196305">
                <a:moveTo>
                  <a:pt x="0" y="0"/>
                </a:moveTo>
                <a:lnTo>
                  <a:pt x="4408963" y="0"/>
                </a:lnTo>
                <a:lnTo>
                  <a:pt x="4408963" y="3659280"/>
                </a:lnTo>
                <a:lnTo>
                  <a:pt x="788388" y="3659280"/>
                </a:lnTo>
                <a:lnTo>
                  <a:pt x="788388" y="4196305"/>
                </a:lnTo>
                <a:lnTo>
                  <a:pt x="0" y="4196305"/>
                </a:lnTo>
                <a:close/>
              </a:path>
            </a:pathLst>
          </a:cu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74EF791-E287-48F8-AC1A-1FDFFB055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093882"/>
              </p:ext>
            </p:extLst>
          </p:nvPr>
        </p:nvGraphicFramePr>
        <p:xfrm>
          <a:off x="562642" y="1576236"/>
          <a:ext cx="573271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000">
                  <a:extLst>
                    <a:ext uri="{9D8B030D-6E8A-4147-A177-3AD203B41FA5}">
                      <a16:colId xmlns:a16="http://schemas.microsoft.com/office/drawing/2014/main" val="762783344"/>
                    </a:ext>
                  </a:extLst>
                </a:gridCol>
                <a:gridCol w="2050716">
                  <a:extLst>
                    <a:ext uri="{9D8B030D-6E8A-4147-A177-3AD203B41FA5}">
                      <a16:colId xmlns:a16="http://schemas.microsoft.com/office/drawing/2014/main" val="2827599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НАИМЕНОВАНИЕ УСЛУГИ</a:t>
                      </a:r>
                    </a:p>
                  </a:txBody>
                  <a:tcPr marL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>
                          <a:solidFill>
                            <a:schemeClr val="tx1"/>
                          </a:solidFill>
                          <a:latin typeface="Comfortaa" panose="020F0303070200060003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СТОИМОСТЬ РУБ,</a:t>
                      </a:r>
                    </a:p>
                  </a:txBody>
                  <a:tcPr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15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Антицарапки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Без колтунов и окантовки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6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Выбривание узоров на шерсти «Шиншилла»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1405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Вычес без мытья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75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Мытьё, сушка, стрижка когтей, гигиена ушек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61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Обработка от блох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53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Стрижка без мытья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6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Стрижка когтей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Стрижка с колтунами без мытья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11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Стрижка с колтунами с мытьем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22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Стрижка с мытьём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24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Экспресс-линька кошки (комплекс)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mfortaa" panose="020F0303070200060003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259520"/>
                  </a:ext>
                </a:extLst>
              </a:tr>
            </a:tbl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AC6573B-4A74-40ED-A6F1-C44567BE2E63}"/>
              </a:ext>
            </a:extLst>
          </p:cNvPr>
          <p:cNvSpPr/>
          <p:nvPr/>
        </p:nvSpPr>
        <p:spPr>
          <a:xfrm>
            <a:off x="1547905" y="1105570"/>
            <a:ext cx="3762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fortaa" panose="020F0303070200060003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ПРОЦЕДУРЫ ДЛЯ КОШЕК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11A169-BB76-452F-B696-C542C1A05F2D}"/>
              </a:ext>
            </a:extLst>
          </p:cNvPr>
          <p:cNvSpPr/>
          <p:nvPr/>
        </p:nvSpPr>
        <p:spPr>
          <a:xfrm>
            <a:off x="831589" y="6929378"/>
            <a:ext cx="2405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000" dirty="0">
                <a:solidFill>
                  <a:srgbClr val="000000"/>
                </a:solidFill>
                <a:latin typeface="Comfortaa" panose="020F0303070200060003" pitchFamily="34" charset="0"/>
              </a:rPr>
              <a:t>Комплекс для крупных животных весом более 6кг + 15% в прайсу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FF3D06-6F4C-4B47-A6A7-19C422791B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62" y="6988912"/>
            <a:ext cx="272955" cy="272955"/>
          </a:xfrm>
          <a:prstGeom prst="rect">
            <a:avLst/>
          </a:prstGeom>
        </p:spPr>
      </p:pic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A1C6A48A-3DB4-4499-81F1-933F4670CAEF}"/>
              </a:ext>
            </a:extLst>
          </p:cNvPr>
          <p:cNvSpPr/>
          <p:nvPr/>
        </p:nvSpPr>
        <p:spPr>
          <a:xfrm>
            <a:off x="126789" y="8092536"/>
            <a:ext cx="704800" cy="704800"/>
          </a:xfrm>
          <a:prstGeom prst="donut">
            <a:avLst>
              <a:gd name="adj" fmla="val 1300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4C410587-8DC3-4788-BF7B-428052CDC253}"/>
              </a:ext>
            </a:extLst>
          </p:cNvPr>
          <p:cNvSpPr/>
          <p:nvPr/>
        </p:nvSpPr>
        <p:spPr>
          <a:xfrm>
            <a:off x="1837187" y="8757719"/>
            <a:ext cx="394639" cy="394639"/>
          </a:xfrm>
          <a:prstGeom prst="donut">
            <a:avLst>
              <a:gd name="adj" fmla="val 4484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id="{CB32BD1E-8B4A-4852-959F-348A39B468B9}"/>
              </a:ext>
            </a:extLst>
          </p:cNvPr>
          <p:cNvSpPr/>
          <p:nvPr/>
        </p:nvSpPr>
        <p:spPr>
          <a:xfrm>
            <a:off x="530581" y="8504996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Круг: прозрачная заливка 13">
            <a:extLst>
              <a:ext uri="{FF2B5EF4-FFF2-40B4-BE49-F238E27FC236}">
                <a16:creationId xmlns:a16="http://schemas.microsoft.com/office/drawing/2014/main" id="{C2FA7E77-48BE-4B2A-B103-B558CA8D1688}"/>
              </a:ext>
            </a:extLst>
          </p:cNvPr>
          <p:cNvSpPr/>
          <p:nvPr/>
        </p:nvSpPr>
        <p:spPr>
          <a:xfrm>
            <a:off x="-71355" y="6912189"/>
            <a:ext cx="229579" cy="229579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Круг: прозрачная заливка 14">
            <a:extLst>
              <a:ext uri="{FF2B5EF4-FFF2-40B4-BE49-F238E27FC236}">
                <a16:creationId xmlns:a16="http://schemas.microsoft.com/office/drawing/2014/main" id="{6B4BB808-D491-4240-94C6-272F52FB472C}"/>
              </a:ext>
            </a:extLst>
          </p:cNvPr>
          <p:cNvSpPr/>
          <p:nvPr/>
        </p:nvSpPr>
        <p:spPr>
          <a:xfrm>
            <a:off x="4716919" y="7239248"/>
            <a:ext cx="224053" cy="2240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id="{2E91C943-5484-4739-B46F-525EDFF9F8BC}"/>
              </a:ext>
            </a:extLst>
          </p:cNvPr>
          <p:cNvSpPr/>
          <p:nvPr/>
        </p:nvSpPr>
        <p:spPr>
          <a:xfrm>
            <a:off x="3231681" y="7846285"/>
            <a:ext cx="259738" cy="259738"/>
          </a:xfrm>
          <a:prstGeom prst="donut">
            <a:avLst>
              <a:gd name="adj" fmla="val 4484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Круг: прозрачная заливка 16">
            <a:extLst>
              <a:ext uri="{FF2B5EF4-FFF2-40B4-BE49-F238E27FC236}">
                <a16:creationId xmlns:a16="http://schemas.microsoft.com/office/drawing/2014/main" id="{259F0836-C541-4130-A235-DB8C918FD81D}"/>
              </a:ext>
            </a:extLst>
          </p:cNvPr>
          <p:cNvSpPr/>
          <p:nvPr/>
        </p:nvSpPr>
        <p:spPr>
          <a:xfrm>
            <a:off x="3160704" y="8114815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Круг: прозрачная заливка 17">
            <a:extLst>
              <a:ext uri="{FF2B5EF4-FFF2-40B4-BE49-F238E27FC236}">
                <a16:creationId xmlns:a16="http://schemas.microsoft.com/office/drawing/2014/main" id="{52F6CC1A-8C24-4953-96C1-3D96452F06C5}"/>
              </a:ext>
            </a:extLst>
          </p:cNvPr>
          <p:cNvSpPr/>
          <p:nvPr/>
        </p:nvSpPr>
        <p:spPr>
          <a:xfrm>
            <a:off x="3160704" y="8444936"/>
            <a:ext cx="70977" cy="70977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2D16F50D-2B72-4DF0-80BD-AC2F577D4998}"/>
              </a:ext>
            </a:extLst>
          </p:cNvPr>
          <p:cNvSpPr/>
          <p:nvPr/>
        </p:nvSpPr>
        <p:spPr>
          <a:xfrm>
            <a:off x="3713154" y="8114815"/>
            <a:ext cx="141953" cy="141953"/>
          </a:xfrm>
          <a:prstGeom prst="donut">
            <a:avLst>
              <a:gd name="adj" fmla="val 6219"/>
            </a:avLst>
          </a:prstGeom>
          <a:solidFill>
            <a:srgbClr val="F5F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48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4817</TotalTime>
  <Words>1541</Words>
  <Application>Microsoft Office PowerPoint</Application>
  <PresentationFormat>Лист A4 (210x297 мм)</PresentationFormat>
  <Paragraphs>721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Comfortaa</vt:lpstr>
      <vt:lpstr>Calibri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Белякова Анна Викторовна</dc:creator>
  <cp:lastModifiedBy>GafNaa M</cp:lastModifiedBy>
  <cp:revision>63</cp:revision>
  <dcterms:created xsi:type="dcterms:W3CDTF">2022-12-27T07:25:35Z</dcterms:created>
  <dcterms:modified xsi:type="dcterms:W3CDTF">2023-07-12T05:54:15Z</dcterms:modified>
</cp:coreProperties>
</file>